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per capita consumption of chocolate (per year in kilograms)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4.8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9.1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4.9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1.8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3.9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10.2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8.8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4.9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Tabelle1!$A$2:$A$11</c:f>
              <c:strCache>
                <c:ptCount val="10"/>
                <c:pt idx="0">
                  <c:v>Australia</c:v>
                </c:pt>
                <c:pt idx="1">
                  <c:v>Brazil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Canada</c:v>
                </c:pt>
                <c:pt idx="7">
                  <c:v>Switzerland</c:v>
                </c:pt>
                <c:pt idx="8">
                  <c:v>UK</c:v>
                </c:pt>
                <c:pt idx="9">
                  <c:v>USA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4.8</c:v>
                </c:pt>
                <c:pt idx="1">
                  <c:v>1</c:v>
                </c:pt>
                <c:pt idx="2">
                  <c:v>9.1</c:v>
                </c:pt>
                <c:pt idx="3">
                  <c:v>4.9000000000000004</c:v>
                </c:pt>
                <c:pt idx="4">
                  <c:v>3.5</c:v>
                </c:pt>
                <c:pt idx="5">
                  <c:v>1.8</c:v>
                </c:pt>
                <c:pt idx="6">
                  <c:v>3.9</c:v>
                </c:pt>
                <c:pt idx="7">
                  <c:v>10.199999999999999</c:v>
                </c:pt>
                <c:pt idx="8">
                  <c:v>8.8000000000000007</c:v>
                </c:pt>
                <c:pt idx="9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3003008"/>
        <c:axId val="73005696"/>
        <c:axId val="0"/>
      </c:bar3DChart>
      <c:catAx>
        <c:axId val="7300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73005696"/>
        <c:crosses val="autoZero"/>
        <c:auto val="1"/>
        <c:lblAlgn val="ctr"/>
        <c:lblOffset val="100"/>
        <c:noMultiLvlLbl val="0"/>
      </c:catAx>
      <c:valAx>
        <c:axId val="7300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00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33877548959206"/>
          <c:y val="0.50037647726641488"/>
          <c:w val="0.33702429528032241"/>
          <c:h val="0.18112766116264858"/>
        </c:manualLayout>
      </c:layout>
      <c:overlay val="0"/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 b="1">
          <a:solidFill>
            <a:schemeClr val="tx2"/>
          </a:solidFill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per capita consumption of chocolate (per year in kilograms)</c:v>
                </c:pt>
              </c:strCache>
            </c:strRef>
          </c:tx>
          <c:dLbls>
            <c:dLbl>
              <c:idx val="0"/>
              <c:layout>
                <c:manualLayout>
                  <c:x val="2.145890893725833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2"/>
                        </a:solidFill>
                      </a:rPr>
                      <a:t>Australia;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4.8 kg;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652142759114544"/>
                  <c:y val="1.431470375348981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 Brazil; 1 kg; 2%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>
                <c:manualLayout>
                  <c:x val="7.2842046495300711E-3"/>
                  <c:y val="1.974844167998960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Germany; 9.1 kg; 17%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866706687118798E-3"/>
                  <c:y val="-2.454387158011395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2"/>
                        </a:solidFill>
                      </a:rPr>
                      <a:t>France;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4.9 kg</a:t>
                    </a:r>
                    <a:r>
                      <a:rPr lang="en-US" b="1" baseline="0" dirty="0" smtClean="0">
                        <a:solidFill>
                          <a:schemeClr val="tx2"/>
                        </a:solidFill>
                      </a:rPr>
                      <a:t>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22827025335615"/>
                  <c:y val="-2.90819186706722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Italy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3.5 kg;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7%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8714732971382053E-2"/>
                  <c:y val="3.32276084452363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2"/>
                        </a:solidFill>
                      </a:rPr>
                      <a:t>Japan;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1.8 kg;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4%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/>
                        </a:solidFill>
                      </a:rPr>
                      <a:t>Canada; </a:t>
                    </a:r>
                    <a:r>
                      <a:rPr lang="en-US" b="1" smtClean="0">
                        <a:solidFill>
                          <a:schemeClr val="tx2"/>
                        </a:solidFill>
                      </a:rPr>
                      <a:t>3.9 kg; </a:t>
                    </a:r>
                    <a:r>
                      <a:rPr lang="en-US" b="1">
                        <a:solidFill>
                          <a:schemeClr val="tx2"/>
                        </a:solidFill>
                      </a:rPr>
                      <a:t>7%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0850204319034576E-2"/>
                  <c:y val="-5.45140242172606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Switzerland;
10.2 kg;
19%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5.2248046202149338E-2"/>
                  <c:y val="4.429214755189318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2"/>
                        </a:solidFill>
                      </a:rPr>
                      <a:t>UK;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8.8 kg;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17%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5.8976990418431567E-2"/>
                  <c:y val="1.894044844618725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2"/>
                        </a:solidFill>
                      </a:rPr>
                      <a:t>USA; </a:t>
                    </a:r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4.9 kg; </a:t>
                    </a:r>
                    <a:r>
                      <a:rPr lang="en-US" b="1" dirty="0">
                        <a:solidFill>
                          <a:schemeClr val="tx2"/>
                        </a:solidFill>
                      </a:rPr>
                      <a:t>9%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</c:dLbl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Tabelle1!$A$2:$A$11</c:f>
              <c:strCache>
                <c:ptCount val="10"/>
                <c:pt idx="0">
                  <c:v>Australia</c:v>
                </c:pt>
                <c:pt idx="1">
                  <c:v>Brazil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Canada</c:v>
                </c:pt>
                <c:pt idx="7">
                  <c:v>Switzerland</c:v>
                </c:pt>
                <c:pt idx="8">
                  <c:v>UK</c:v>
                </c:pt>
                <c:pt idx="9">
                  <c:v>USA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4.8</c:v>
                </c:pt>
                <c:pt idx="1">
                  <c:v>1</c:v>
                </c:pt>
                <c:pt idx="2">
                  <c:v>9.1</c:v>
                </c:pt>
                <c:pt idx="3">
                  <c:v>4.9000000000000004</c:v>
                </c:pt>
                <c:pt idx="4">
                  <c:v>3.5</c:v>
                </c:pt>
                <c:pt idx="5">
                  <c:v>1.8</c:v>
                </c:pt>
                <c:pt idx="6">
                  <c:v>3.9</c:v>
                </c:pt>
                <c:pt idx="7">
                  <c:v>10.199999999999999</c:v>
                </c:pt>
                <c:pt idx="8">
                  <c:v>8.8000000000000007</c:v>
                </c:pt>
                <c:pt idx="9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>
          <a:solidFill>
            <a:schemeClr val="tx2"/>
          </a:solidFill>
        </a:defRPr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7B0B1FC-3573-472F-9247-42FEDBF7DA49}" type="datetimeFigureOut">
              <a:rPr lang="de-DE" smtClean="0"/>
              <a:pPr/>
              <a:t>11.02.2012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F0C8EDE-4705-434D-AACC-1AB716F938C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736369279"/>
              </p:ext>
            </p:extLst>
          </p:nvPr>
        </p:nvGraphicFramePr>
        <p:xfrm>
          <a:off x="467544" y="1556792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67544" y="6165304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tx2"/>
                </a:solidFill>
              </a:rPr>
              <a:t>Fig. 1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26198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Per capita consumption of chocolate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(per year in kilograms)  </a:t>
            </a:r>
            <a:r>
              <a:rPr lang="de-DE" sz="2400" b="1" dirty="0" smtClean="0">
                <a:solidFill>
                  <a:srgbClr val="C00000"/>
                </a:solidFill>
              </a:rPr>
              <a:t>								</a:t>
            </a:r>
            <a:endParaRPr lang="de-DE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814658891"/>
              </p:ext>
            </p:extLst>
          </p:nvPr>
        </p:nvGraphicFramePr>
        <p:xfrm>
          <a:off x="323528" y="1268760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07504" y="2606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Per capita consumption of chocolate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(per year in kilograms)  </a:t>
            </a:r>
            <a:r>
              <a:rPr lang="de-DE" sz="2400" b="1" dirty="0" smtClean="0">
                <a:solidFill>
                  <a:srgbClr val="C00000"/>
                </a:solidFill>
              </a:rPr>
              <a:t>								</a:t>
            </a:r>
            <a:endParaRPr lang="de-DE" sz="2400" b="1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6334581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tx2"/>
                </a:solidFill>
              </a:rPr>
              <a:t>Fig. 2</a:t>
            </a:r>
            <a:endParaRPr lang="de-DE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103</Words>
  <Application>Microsoft Office PowerPoint</Application>
  <PresentationFormat>Bildschirmpräsentation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Essenz</vt:lpstr>
      <vt:lpstr>PowerPoint-Präsentation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Trautvet</dc:creator>
  <cp:lastModifiedBy>Isabelle</cp:lastModifiedBy>
  <cp:revision>13</cp:revision>
  <dcterms:created xsi:type="dcterms:W3CDTF">2011-11-03T08:32:06Z</dcterms:created>
  <dcterms:modified xsi:type="dcterms:W3CDTF">2012-02-11T14:56:43Z</dcterms:modified>
</cp:coreProperties>
</file>